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5148075"/>
  <p:notesSz cx="6858000" cy="9144000"/>
  <p:embeddedFontLst>
    <p:embeddedFont>
      <p:font typeface="Questrial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162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162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Questrial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09ae7fde7_0_249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09ae7fde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09ae7fde7_0_258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09ae7fde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09ae7fde7_0_264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09ae7fde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150ec0f77_0_0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150ec0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1506bfd04_0_7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1506bfd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1506bfd04_0_18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1506bfd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09ae7fde7_0_2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09ae7fde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6824e5a59_0_5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6824e5a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09ae7fde7_0_8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09ae7fde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506bfd04_0_0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506bf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09ae7fde7_0_18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09ae7fd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09ae7fde7_0_25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09ae7fd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09ae7fde7_0_153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09ae7fde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09ae7fde7_0_210:notes"/>
          <p:cNvSpPr/>
          <p:nvPr>
            <p:ph idx="2" type="sldImg"/>
          </p:nvPr>
        </p:nvSpPr>
        <p:spPr>
          <a:xfrm>
            <a:off x="1713291" y="685800"/>
            <a:ext cx="34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09ae7fde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5492" y="744575"/>
            <a:ext cx="4797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5487" y="2834125"/>
            <a:ext cx="479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75487" y="1106125"/>
            <a:ext cx="4797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75487" y="3152225"/>
            <a:ext cx="4797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75487" y="2150850"/>
            <a:ext cx="479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75487" y="44502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487" y="1152475"/>
            <a:ext cx="479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75487" y="44502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75487" y="1152475"/>
            <a:ext cx="225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720643" y="1152475"/>
            <a:ext cx="225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75487" y="44502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75487" y="555600"/>
            <a:ext cx="1581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75487" y="1389600"/>
            <a:ext cx="1581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76011" y="450150"/>
            <a:ext cx="3585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574038" y="-125"/>
            <a:ext cx="257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49477" y="1233175"/>
            <a:ext cx="2277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49477" y="2803075"/>
            <a:ext cx="2277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780940" y="724075"/>
            <a:ext cx="2160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75487" y="4230575"/>
            <a:ext cx="3377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5487" y="445025"/>
            <a:ext cx="479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5487" y="1152475"/>
            <a:ext cx="479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769997" y="4663217"/>
            <a:ext cx="3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5492" y="744575"/>
            <a:ext cx="4797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Questrial"/>
                <a:ea typeface="Questrial"/>
                <a:cs typeface="Questrial"/>
                <a:sym typeface="Questrial"/>
              </a:rPr>
              <a:t>Does time run slower in the far away Universe? </a:t>
            </a:r>
            <a:endParaRPr b="1" sz="3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75475" y="2834125"/>
            <a:ext cx="47970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5"/>
              <a:buNone/>
            </a:pPr>
            <a:r>
              <a:rPr lang="en" sz="2266">
                <a:latin typeface="Questrial"/>
                <a:ea typeface="Questrial"/>
                <a:cs typeface="Questrial"/>
                <a:sym typeface="Questrial"/>
              </a:rPr>
              <a:t>Type Ia supernovae tell us yes! </a:t>
            </a:r>
            <a:endParaRPr sz="2266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5"/>
              <a:buNone/>
            </a:pPr>
            <a:r>
              <a:rPr lang="en" sz="2266">
                <a:latin typeface="Questrial"/>
                <a:ea typeface="Questrial"/>
                <a:cs typeface="Questrial"/>
                <a:sym typeface="Questrial"/>
              </a:rPr>
              <a:t>(but only from our perspective)</a:t>
            </a:r>
            <a:endParaRPr sz="2266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56922" y="4373325"/>
            <a:ext cx="32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Ryan White and Tamara Davis</a:t>
            </a: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9046" cy="9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48" y="1508896"/>
            <a:ext cx="4310801" cy="3398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2"/>
          <p:cNvCxnSpPr/>
          <p:nvPr/>
        </p:nvCxnSpPr>
        <p:spPr>
          <a:xfrm rot="10800000">
            <a:off x="3390541" y="1604324"/>
            <a:ext cx="6000" cy="2838300"/>
          </a:xfrm>
          <a:prstGeom prst="straightConnector1">
            <a:avLst/>
          </a:prstGeom>
          <a:noFill/>
          <a:ln cap="flat" cmpd="sng" w="9525">
            <a:solidFill>
              <a:srgbClr val="3139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2"/>
          <p:cNvCxnSpPr/>
          <p:nvPr/>
        </p:nvCxnSpPr>
        <p:spPr>
          <a:xfrm rot="10800000">
            <a:off x="2305405" y="1604324"/>
            <a:ext cx="6000" cy="2838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2"/>
          <p:cNvSpPr txBox="1"/>
          <p:nvPr>
            <p:ph type="title"/>
          </p:nvPr>
        </p:nvSpPr>
        <p:spPr>
          <a:xfrm>
            <a:off x="251725" y="188600"/>
            <a:ext cx="4797000" cy="11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Now what if we do this for every possible reference curve in the DES dataset?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25" y="1403082"/>
            <a:ext cx="4371624" cy="356106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type="title"/>
          </p:nvPr>
        </p:nvSpPr>
        <p:spPr>
          <a:xfrm>
            <a:off x="251725" y="188600"/>
            <a:ext cx="47970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With all of our reference curves made, we can find the ‘width’ of each individual light curve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4500"/>
            <a:ext cx="5148073" cy="329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>
            <p:ph type="title"/>
          </p:nvPr>
        </p:nvSpPr>
        <p:spPr>
          <a:xfrm>
            <a:off x="251725" y="188600"/>
            <a:ext cx="47970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And when we do this for all individual light curves we quantify time dilation!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1434501"/>
            <a:ext cx="5148073" cy="324519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251725" y="188600"/>
            <a:ext cx="4797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There is scatter in the widths not just from noise, but also from intrinsic variation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1434501"/>
            <a:ext cx="5148073" cy="324519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type="title"/>
          </p:nvPr>
        </p:nvSpPr>
        <p:spPr>
          <a:xfrm>
            <a:off x="251725" y="188600"/>
            <a:ext cx="4797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There is scatter in the widths not just from noise, but also from intrinsic variation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675" y="3556800"/>
            <a:ext cx="2987399" cy="15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251725" y="188600"/>
            <a:ext cx="4797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Some people have seen some stretch drift in the population vs redshift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275" y="1476425"/>
            <a:ext cx="2773701" cy="14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118401"/>
            <a:ext cx="2557776" cy="212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" y="3215825"/>
            <a:ext cx="2250750" cy="8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0125" y="3114849"/>
            <a:ext cx="2657950" cy="20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391475" y="4082450"/>
            <a:ext cx="2011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We don’t see stretch drift but even if it was there it is only a couple of %, not a factor of 2.</a:t>
            </a:r>
            <a:endParaRPr sz="13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437250" y="1003375"/>
            <a:ext cx="1729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Model from Nicholas et al. 2021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51725" y="188600"/>
            <a:ext cx="47970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Why do we expect time dilation?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3" name="Google Shape;63;p14" title="[89,89,89,&quot;https://www.codecogs.com/eqnedit.php?latex=1%20%2B%20z%20%3D%20%5Cfrac%7B%5Cnu_e%7D%7B%5Cnu_o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975" y="1749075"/>
            <a:ext cx="1774475" cy="4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[89,89,89,&quot;https://www.codecogs.com/eqnedit.php?latex=%5Cfrac%7B%5Cnu_e%7D%7B%5Cnu_o%7D%20%3D%20%5Cfrac%7B%5Ctext%7Bcount%7D%2F%5Cdelta%20t_e%7D%7B%5Ctext%7Bcount%7D%2F%5Cdelta%20t_o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839" y="2469866"/>
            <a:ext cx="2116724" cy="5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[89,89,89,&quot;https://www.codecogs.com/eqnedit.php?latex=%5Cdelta%20t_o%20%3D%20(1%20%2B%20z)%20%5Cdelta%20t_e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426" y="4317700"/>
            <a:ext cx="2603586" cy="3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[89,89,89,&quot;https://www.codecogs.com/eqnedit.php?latex=%5Cfrac%7B%5Ctext%7Bcount%7D%2F%5Cdelta%20t_e%7D%7B%5Ctext%7Bcount%7D%2F%5Cdelta%20t_o%7D%20%3D%20%5Cfrac%7B%5Cdelta%20t_o%7D%7B%5Cdelta%20t_e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2122" y="3369975"/>
            <a:ext cx="2216203" cy="5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[89,89,89,&quot;https://www.codecogs.com/eqnedit.php?latex=z%20%3D%20%5Cfrac%7B%5Cnu_e%20-%20%5Cnu_o%7D%7B%5Cnu_o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9838" y="963250"/>
            <a:ext cx="1840801" cy="53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51725" y="188600"/>
            <a:ext cx="47970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We have ~1500 SNe Ia, each looking something like this…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86" y="1292151"/>
            <a:ext cx="4404126" cy="359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3" y="1009175"/>
            <a:ext cx="4843275" cy="388681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963725" y="4839450"/>
            <a:ext cx="31464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Source: DES SN-5YR Key Paper, arXiv:2401.02929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51725" y="188600"/>
            <a:ext cx="47970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But the light curves change shape with colour…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189" l="0" r="0" t="189"/>
          <a:stretch/>
        </p:blipFill>
        <p:spPr>
          <a:xfrm>
            <a:off x="168525" y="1022100"/>
            <a:ext cx="4827149" cy="38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2171700" y="4839450"/>
            <a:ext cx="29385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Light curves </a:t>
            </a:r>
            <a:r>
              <a:rPr i="1" lang="en" sz="1000">
                <a:solidFill>
                  <a:schemeClr val="dk2"/>
                </a:solidFill>
              </a:rPr>
              <a:t>without </a:t>
            </a:r>
            <a:r>
              <a:rPr lang="en" sz="1000">
                <a:solidFill>
                  <a:schemeClr val="dk2"/>
                </a:solidFill>
              </a:rPr>
              <a:t>correcting for time dilation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251725" y="188600"/>
            <a:ext cx="47970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…and get wider with redshift.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12" y="1063100"/>
            <a:ext cx="2943425" cy="39921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251725" y="188600"/>
            <a:ext cx="47970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We can pick similar light curves out of different bands (colours)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37" y="1504900"/>
            <a:ext cx="4371623" cy="34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251725" y="188600"/>
            <a:ext cx="47970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All of these light curves can be stacked and we then see a homogeneous light curve shape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25" y="1504900"/>
            <a:ext cx="4371623" cy="34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20"/>
          <p:cNvGrpSpPr/>
          <p:nvPr/>
        </p:nvGrpSpPr>
        <p:grpSpPr>
          <a:xfrm>
            <a:off x="4136745" y="3347502"/>
            <a:ext cx="235340" cy="883935"/>
            <a:chOff x="6409575" y="3323081"/>
            <a:chExt cx="315300" cy="666769"/>
          </a:xfrm>
        </p:grpSpPr>
        <p:cxnSp>
          <p:nvCxnSpPr>
            <p:cNvPr id="106" name="Google Shape;106;p20"/>
            <p:cNvCxnSpPr/>
            <p:nvPr/>
          </p:nvCxnSpPr>
          <p:spPr>
            <a:xfrm flipH="1">
              <a:off x="6564717" y="3323081"/>
              <a:ext cx="5100" cy="660900"/>
            </a:xfrm>
            <a:prstGeom prst="straightConnector1">
              <a:avLst/>
            </a:prstGeom>
            <a:noFill/>
            <a:ln cap="flat" cmpd="sng" w="38100">
              <a:solidFill>
                <a:srgbClr val="674EA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20"/>
            <p:cNvCxnSpPr/>
            <p:nvPr/>
          </p:nvCxnSpPr>
          <p:spPr>
            <a:xfrm flipH="1" rot="10800000">
              <a:off x="6409575" y="3984150"/>
              <a:ext cx="315300" cy="5700"/>
            </a:xfrm>
            <a:prstGeom prst="straightConnector1">
              <a:avLst/>
            </a:prstGeom>
            <a:noFill/>
            <a:ln cap="flat" cmpd="sng" w="38100">
              <a:solidFill>
                <a:srgbClr val="674EA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20"/>
            <p:cNvCxnSpPr/>
            <p:nvPr/>
          </p:nvCxnSpPr>
          <p:spPr>
            <a:xfrm flipH="1" rot="10800000">
              <a:off x="6409575" y="3323164"/>
              <a:ext cx="315300" cy="5700"/>
            </a:xfrm>
            <a:prstGeom prst="straightConnector1">
              <a:avLst/>
            </a:prstGeom>
            <a:noFill/>
            <a:ln cap="flat" cmpd="sng" w="38100">
              <a:solidFill>
                <a:srgbClr val="674EA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9" name="Google Shape;109;p20"/>
          <p:cNvGrpSpPr/>
          <p:nvPr/>
        </p:nvGrpSpPr>
        <p:grpSpPr>
          <a:xfrm>
            <a:off x="4314347" y="3615200"/>
            <a:ext cx="200279" cy="515079"/>
            <a:chOff x="6409575" y="3323081"/>
            <a:chExt cx="315300" cy="666769"/>
          </a:xfrm>
        </p:grpSpPr>
        <p:cxnSp>
          <p:nvCxnSpPr>
            <p:cNvPr id="110" name="Google Shape;110;p20"/>
            <p:cNvCxnSpPr/>
            <p:nvPr/>
          </p:nvCxnSpPr>
          <p:spPr>
            <a:xfrm flipH="1">
              <a:off x="6564717" y="3323081"/>
              <a:ext cx="5100" cy="660900"/>
            </a:xfrm>
            <a:prstGeom prst="straightConnector1">
              <a:avLst/>
            </a:prstGeom>
            <a:noFill/>
            <a:ln cap="flat" cmpd="sng" w="38100">
              <a:solidFill>
                <a:srgbClr val="99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20"/>
            <p:cNvCxnSpPr/>
            <p:nvPr/>
          </p:nvCxnSpPr>
          <p:spPr>
            <a:xfrm flipH="1" rot="10800000">
              <a:off x="6409575" y="3984150"/>
              <a:ext cx="315300" cy="5700"/>
            </a:xfrm>
            <a:prstGeom prst="straightConnector1">
              <a:avLst/>
            </a:prstGeom>
            <a:noFill/>
            <a:ln cap="flat" cmpd="sng" w="38100">
              <a:solidFill>
                <a:srgbClr val="99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20"/>
            <p:cNvCxnSpPr/>
            <p:nvPr/>
          </p:nvCxnSpPr>
          <p:spPr>
            <a:xfrm flipH="1" rot="10800000">
              <a:off x="6409575" y="3323164"/>
              <a:ext cx="315300" cy="5700"/>
            </a:xfrm>
            <a:prstGeom prst="straightConnector1">
              <a:avLst/>
            </a:prstGeom>
            <a:noFill/>
            <a:ln cap="flat" cmpd="sng" w="38100">
              <a:solidFill>
                <a:srgbClr val="99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3" name="Google Shape;113;p20"/>
          <p:cNvGrpSpPr/>
          <p:nvPr/>
        </p:nvGrpSpPr>
        <p:grpSpPr>
          <a:xfrm>
            <a:off x="4514617" y="3897087"/>
            <a:ext cx="84469" cy="151357"/>
            <a:chOff x="6409575" y="3323081"/>
            <a:chExt cx="315300" cy="666769"/>
          </a:xfrm>
        </p:grpSpPr>
        <p:cxnSp>
          <p:nvCxnSpPr>
            <p:cNvPr id="114" name="Google Shape;114;p20"/>
            <p:cNvCxnSpPr/>
            <p:nvPr/>
          </p:nvCxnSpPr>
          <p:spPr>
            <a:xfrm flipH="1">
              <a:off x="6564717" y="3323081"/>
              <a:ext cx="5100" cy="660900"/>
            </a:xfrm>
            <a:prstGeom prst="straightConnector1">
              <a:avLst/>
            </a:prstGeom>
            <a:noFill/>
            <a:ln cap="flat" cmpd="sng" w="38100">
              <a:solidFill>
                <a:srgbClr val="B45F0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20"/>
            <p:cNvCxnSpPr/>
            <p:nvPr/>
          </p:nvCxnSpPr>
          <p:spPr>
            <a:xfrm flipH="1" rot="10800000">
              <a:off x="6409575" y="3984150"/>
              <a:ext cx="315300" cy="5700"/>
            </a:xfrm>
            <a:prstGeom prst="straightConnector1">
              <a:avLst/>
            </a:prstGeom>
            <a:noFill/>
            <a:ln cap="flat" cmpd="sng" w="38100">
              <a:solidFill>
                <a:srgbClr val="B45F0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20"/>
            <p:cNvCxnSpPr/>
            <p:nvPr/>
          </p:nvCxnSpPr>
          <p:spPr>
            <a:xfrm flipH="1" rot="10800000">
              <a:off x="6409575" y="3323164"/>
              <a:ext cx="315300" cy="5700"/>
            </a:xfrm>
            <a:prstGeom prst="straightConnector1">
              <a:avLst/>
            </a:prstGeom>
            <a:noFill/>
            <a:ln cap="flat" cmpd="sng" w="38100">
              <a:solidFill>
                <a:srgbClr val="B45F0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7" name="Google Shape;117;p20"/>
          <p:cNvGrpSpPr/>
          <p:nvPr/>
        </p:nvGrpSpPr>
        <p:grpSpPr>
          <a:xfrm rot="5400000">
            <a:off x="2612110" y="2468424"/>
            <a:ext cx="224443" cy="903901"/>
            <a:chOff x="6612644" y="3154335"/>
            <a:chExt cx="254731" cy="1131573"/>
          </a:xfrm>
        </p:grpSpPr>
        <p:grpSp>
          <p:nvGrpSpPr>
            <p:cNvPr id="118" name="Google Shape;118;p20"/>
            <p:cNvGrpSpPr/>
            <p:nvPr/>
          </p:nvGrpSpPr>
          <p:grpSpPr>
            <a:xfrm>
              <a:off x="6612644" y="3154335"/>
              <a:ext cx="254731" cy="524347"/>
              <a:chOff x="6409575" y="3323081"/>
              <a:chExt cx="315300" cy="666769"/>
            </a:xfrm>
          </p:grpSpPr>
          <p:cxnSp>
            <p:nvCxnSpPr>
              <p:cNvPr id="119" name="Google Shape;119;p20"/>
              <p:cNvCxnSpPr/>
              <p:nvPr/>
            </p:nvCxnSpPr>
            <p:spPr>
              <a:xfrm flipH="1">
                <a:off x="6564717" y="3323081"/>
                <a:ext cx="5100" cy="660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74EA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20"/>
              <p:cNvCxnSpPr/>
              <p:nvPr/>
            </p:nvCxnSpPr>
            <p:spPr>
              <a:xfrm flipH="1" rot="10800000">
                <a:off x="6409575" y="3984150"/>
                <a:ext cx="315300" cy="5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74EA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20"/>
              <p:cNvCxnSpPr/>
              <p:nvPr/>
            </p:nvCxnSpPr>
            <p:spPr>
              <a:xfrm flipH="1" rot="10800000">
                <a:off x="6409575" y="3323164"/>
                <a:ext cx="315300" cy="5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74EA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2" name="Google Shape;122;p20"/>
            <p:cNvGrpSpPr/>
            <p:nvPr/>
          </p:nvGrpSpPr>
          <p:grpSpPr>
            <a:xfrm>
              <a:off x="6631635" y="3708950"/>
              <a:ext cx="216769" cy="374857"/>
              <a:chOff x="6409575" y="3323081"/>
              <a:chExt cx="315300" cy="666769"/>
            </a:xfrm>
          </p:grpSpPr>
          <p:cxnSp>
            <p:nvCxnSpPr>
              <p:cNvPr id="123" name="Google Shape;123;p20"/>
              <p:cNvCxnSpPr/>
              <p:nvPr/>
            </p:nvCxnSpPr>
            <p:spPr>
              <a:xfrm flipH="1">
                <a:off x="6564717" y="3323081"/>
                <a:ext cx="5100" cy="660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20"/>
              <p:cNvCxnSpPr/>
              <p:nvPr/>
            </p:nvCxnSpPr>
            <p:spPr>
              <a:xfrm flipH="1" rot="10800000">
                <a:off x="6409575" y="3984150"/>
                <a:ext cx="315300" cy="5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20"/>
              <p:cNvCxnSpPr/>
              <p:nvPr/>
            </p:nvCxnSpPr>
            <p:spPr>
              <a:xfrm flipH="1" rot="10800000">
                <a:off x="6409575" y="3323164"/>
                <a:ext cx="315300" cy="5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6" name="Google Shape;126;p20"/>
            <p:cNvGrpSpPr/>
            <p:nvPr/>
          </p:nvGrpSpPr>
          <p:grpSpPr>
            <a:xfrm>
              <a:off x="6694294" y="4114082"/>
              <a:ext cx="91437" cy="171826"/>
              <a:chOff x="6409575" y="3323081"/>
              <a:chExt cx="315300" cy="666769"/>
            </a:xfrm>
          </p:grpSpPr>
          <p:cxnSp>
            <p:nvCxnSpPr>
              <p:cNvPr id="127" name="Google Shape;127;p20"/>
              <p:cNvCxnSpPr/>
              <p:nvPr/>
            </p:nvCxnSpPr>
            <p:spPr>
              <a:xfrm flipH="1">
                <a:off x="6564717" y="3323081"/>
                <a:ext cx="5100" cy="660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45F0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" name="Google Shape;128;p20"/>
              <p:cNvCxnSpPr/>
              <p:nvPr/>
            </p:nvCxnSpPr>
            <p:spPr>
              <a:xfrm flipH="1" rot="10800000">
                <a:off x="6409575" y="3984150"/>
                <a:ext cx="315300" cy="5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45F0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20"/>
              <p:cNvCxnSpPr/>
              <p:nvPr/>
            </p:nvCxnSpPr>
            <p:spPr>
              <a:xfrm flipH="1" rot="10800000">
                <a:off x="6409575" y="3323164"/>
                <a:ext cx="315300" cy="5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45F0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0" name="Google Shape;130;p20"/>
          <p:cNvSpPr txBox="1"/>
          <p:nvPr>
            <p:ph type="title"/>
          </p:nvPr>
        </p:nvSpPr>
        <p:spPr>
          <a:xfrm>
            <a:off x="251725" y="188600"/>
            <a:ext cx="47970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But there’s a problem…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1806" l="0" r="0" t="0"/>
          <a:stretch/>
        </p:blipFill>
        <p:spPr>
          <a:xfrm>
            <a:off x="388225" y="1504900"/>
            <a:ext cx="4385694" cy="34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251725" y="192025"/>
            <a:ext cx="47970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What if we scale all of the light curves in time by a function of their source redshift, (1+z)</a:t>
            </a:r>
            <a:r>
              <a:rPr b="1" baseline="30000" lang="en" sz="2120">
                <a:latin typeface="Questrial"/>
                <a:ea typeface="Questrial"/>
                <a:cs typeface="Questrial"/>
                <a:sym typeface="Questrial"/>
              </a:rPr>
              <a:t>b</a:t>
            </a:r>
            <a:r>
              <a:rPr b="1" lang="en" sz="2120">
                <a:latin typeface="Questrial"/>
                <a:ea typeface="Questrial"/>
                <a:cs typeface="Questrial"/>
                <a:sym typeface="Questrial"/>
              </a:rPr>
              <a:t>?</a:t>
            </a:r>
            <a:endParaRPr b="1" sz="212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